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256" r:id="rId2"/>
    <p:sldId id="1111" r:id="rId3"/>
    <p:sldId id="1112" r:id="rId4"/>
    <p:sldId id="1113" r:id="rId5"/>
    <p:sldId id="257" r:id="rId6"/>
    <p:sldId id="1109" r:id="rId7"/>
    <p:sldId id="1115" r:id="rId8"/>
    <p:sldId id="1119" r:id="rId9"/>
    <p:sldId id="1114" r:id="rId10"/>
    <p:sldId id="1116" r:id="rId11"/>
    <p:sldId id="1117" r:id="rId12"/>
    <p:sldId id="1118" r:id="rId13"/>
    <p:sldId id="1096" r:id="rId14"/>
    <p:sldId id="1097" r:id="rId15"/>
    <p:sldId id="1098" r:id="rId16"/>
  </p:sldIdLst>
  <p:sldSz cx="9144000" cy="6858000" type="screen4x3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00"/>
    <a:srgbClr val="282583"/>
    <a:srgbClr val="01C3C3"/>
    <a:srgbClr val="8C4C27"/>
    <a:srgbClr val="CECF00"/>
    <a:srgbClr val="A90001"/>
    <a:srgbClr val="6AF603"/>
    <a:srgbClr val="0A9301"/>
    <a:srgbClr val="BE01BE"/>
    <a:srgbClr val="11E17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438" autoAdjust="0"/>
  </p:normalViewPr>
  <p:slideViewPr>
    <p:cSldViewPr>
      <p:cViewPr>
        <p:scale>
          <a:sx n="56" d="100"/>
          <a:sy n="56" d="100"/>
        </p:scale>
        <p:origin x="1264" y="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1528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5C36E7-9E00-462E-80A3-32F2BE615C7A}" type="datetimeFigureOut">
              <a:rPr lang="en-US" smtClean="0"/>
              <a:t>10/29/2019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B702CB-D988-47C5-8204-95032A6A7C2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3270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F3E309-ED8D-4193-99AF-E5EA90965E98}" type="datetimeFigureOut">
              <a:rPr lang="en-US" smtClean="0"/>
              <a:pPr/>
              <a:t>10/29/2019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35F173-C1DD-4975-94BF-5B9ED67F7674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9167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35F173-C1DD-4975-94BF-5B9ED67F7674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79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35F173-C1DD-4975-94BF-5B9ED67F7674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7929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35F173-C1DD-4975-94BF-5B9ED67F7674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7929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35F173-C1DD-4975-94BF-5B9ED67F7674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0668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35F173-C1DD-4975-94BF-5B9ED67F7674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7929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35F173-C1DD-4975-94BF-5B9ED67F7674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0921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35F173-C1DD-4975-94BF-5B9ED67F7674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2878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35F173-C1DD-4975-94BF-5B9ED67F7674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5233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35F173-C1DD-4975-94BF-5B9ED67F7674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0107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35F173-C1DD-4975-94BF-5B9ED67F7674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6607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35F173-C1DD-4975-94BF-5B9ED67F7674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4945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Daniel\Desktop\asian_by_Feni_x.jpg"/>
          <p:cNvPicPr>
            <a:picLocks noChangeAspect="1" noChangeArrowheads="1"/>
          </p:cNvPicPr>
          <p:nvPr userDrawn="1"/>
        </p:nvPicPr>
        <p:blipFill>
          <a:blip r:embed="rId2" cstate="print"/>
          <a:srcRect r="24528" b="29245"/>
          <a:stretch>
            <a:fillRect/>
          </a:stretch>
        </p:blipFill>
        <p:spPr bwMode="auto">
          <a:xfrm flipH="1" flipV="1"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5984" y="1000108"/>
            <a:ext cx="6929454" cy="2071702"/>
          </a:xfrm>
          <a:solidFill>
            <a:srgbClr val="1D3B59"/>
          </a:solidFill>
        </p:spPr>
        <p:txBody>
          <a:bodyPr/>
          <a:lstStyle/>
          <a:p>
            <a:r>
              <a:rPr lang="en-US"/>
              <a:t>Click to edit Master title style</a:t>
            </a:r>
            <a:endParaRPr lang="pt-PT" dirty="0"/>
          </a:p>
        </p:txBody>
      </p:sp>
      <p:sp>
        <p:nvSpPr>
          <p:cNvPr id="9" name="Text Placeholder 16"/>
          <p:cNvSpPr>
            <a:spLocks noGrp="1"/>
          </p:cNvSpPr>
          <p:nvPr>
            <p:ph type="body" sz="quarter" idx="10"/>
          </p:nvPr>
        </p:nvSpPr>
        <p:spPr>
          <a:xfrm>
            <a:off x="0" y="4572008"/>
            <a:ext cx="2285984" cy="2286016"/>
          </a:xfrm>
          <a:solidFill>
            <a:srgbClr val="336699"/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defRPr sz="115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629763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629763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3CC9924-33BC-4796-B0F9-D37DB5D899BF}" type="datetimeFigureOut">
              <a:rPr lang="pt-PT" smtClean="0"/>
              <a:pPr/>
              <a:t>29/10/2019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5EBF8D4-C87A-47B7-9996-84452461937B}" type="slidenum">
              <a:rPr lang="pt-PT" smtClean="0"/>
              <a:pPr/>
              <a:t>‹nº›</a:t>
            </a:fld>
            <a:endParaRPr lang="pt-PT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9144000" cy="6858000"/>
          </a:xfrm>
          <a:ln w="152400">
            <a:solidFill>
              <a:srgbClr val="336699"/>
            </a:solidFill>
          </a:ln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0"/>
          </p:nvPr>
        </p:nvSpPr>
        <p:spPr>
          <a:xfrm>
            <a:off x="-1" y="0"/>
            <a:ext cx="2790000" cy="2790000"/>
          </a:xfrm>
          <a:solidFill>
            <a:srgbClr val="336699"/>
          </a:solidFill>
          <a:ln>
            <a:noFill/>
          </a:ln>
        </p:spPr>
        <p:txBody>
          <a:bodyPr>
            <a:noAutofit/>
          </a:bodyPr>
          <a:lstStyle>
            <a:lvl1pPr marL="0" indent="0" algn="ctr">
              <a:defRPr sz="166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1222" y="2886061"/>
            <a:ext cx="6786578" cy="3362339"/>
          </a:xfrm>
          <a:solidFill>
            <a:schemeClr val="bg1">
              <a:alpha val="80000"/>
            </a:schemeClr>
          </a:solidFill>
        </p:spPr>
        <p:txBody>
          <a:bodyPr anchor="t">
            <a:noAutofit/>
          </a:bodyPr>
          <a:lstStyle>
            <a:lvl1pPr algn="r">
              <a:defRPr sz="6600" b="1" cap="all">
                <a:solidFill>
                  <a:srgbClr val="336699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pt-PT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90063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90063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4"/>
            <a:ext cx="4040188" cy="432595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4"/>
            <a:ext cx="4041775" cy="432595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pt-P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623146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99429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pt-PT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-32" y="-24"/>
            <a:ext cx="9144032" cy="857256"/>
          </a:xfrm>
          <a:prstGeom prst="rect">
            <a:avLst/>
          </a:prstGeom>
          <a:solidFill>
            <a:srgbClr val="336699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pt-PT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85860"/>
            <a:ext cx="8229600" cy="52149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marL="358775" indent="0" algn="l" defTabSz="914400" rtl="0" eaLnBrk="1" latinLnBrk="0" hangingPunct="1"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1800"/>
        </a:spcBef>
        <a:buFont typeface="Arial" pitchFamily="34" charset="0"/>
        <a:buNone/>
        <a:defRPr sz="3200" b="1" kern="1200">
          <a:solidFill>
            <a:srgbClr val="336699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ts val="600"/>
        </a:spcBef>
        <a:buFont typeface="Arial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ts val="0"/>
        </a:spcBef>
        <a:buFont typeface="Arial" pitchFamily="34" charset="0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ts val="0"/>
        </a:spcBef>
        <a:buFont typeface="Arial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ts val="0"/>
        </a:spcBef>
        <a:buFont typeface="Arial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hyperlink" Target="https://www.google.com/imgres?imgurl=https%3A%2F%2Fcdn0.iconfinder.com%2Fdata%2Ficons%2Fhealthcare-medical-12%2F68%2F36-512.png&amp;imgrefurl=https%3A%2F%2Fwww.iconfinder.com%2Ficons%2F4381368%2Fawareness_symbol_breast_cancer_ribbon_cancer_symbol_charity_ribbon_mourning_symbol_icon&amp;docid=P5xUwKHac3y4-M&amp;tbnid=W2WXgMSOoS2oRM%3A&amp;vet=10ahUKEwirhdr5i8LlAhWMGBQKHYIKCC8QMwh1KAAwAA..i&amp;w=512&amp;h=512&amp;client=firefox-b-d&amp;bih=607&amp;biw=1280&amp;q=cancer%20icon&amp;ved=0ahUKEwirhdr5i8LlAhWMGBQKHYIKCC8QMwh1KAAwAA&amp;iact=mrc&amp;uact=8" TargetMode="External"/><Relationship Id="rId18" Type="http://schemas.openxmlformats.org/officeDocument/2006/relationships/image" Target="../media/image12.png"/><Relationship Id="rId26" Type="http://schemas.microsoft.com/office/2007/relationships/hdphoto" Target="../media/hdphoto7.wdp"/><Relationship Id="rId3" Type="http://schemas.openxmlformats.org/officeDocument/2006/relationships/image" Target="../media/image2.png"/><Relationship Id="rId21" Type="http://schemas.openxmlformats.org/officeDocument/2006/relationships/image" Target="../media/image13.png"/><Relationship Id="rId7" Type="http://schemas.openxmlformats.org/officeDocument/2006/relationships/image" Target="../media/image5.png"/><Relationship Id="rId12" Type="http://schemas.openxmlformats.org/officeDocument/2006/relationships/image" Target="../media/image9.png"/><Relationship Id="rId17" Type="http://schemas.microsoft.com/office/2007/relationships/hdphoto" Target="../media/hdphoto4.wdp"/><Relationship Id="rId25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1.png"/><Relationship Id="rId20" Type="http://schemas.openxmlformats.org/officeDocument/2006/relationships/hyperlink" Target="https://www.google.com/imgres?imgurl=https%3A%2F%2Fcdn.imgbin.com%2F11%2F11%2F18%2Fimgbin-computer-icons-suicide-icon-design-others-zDXsiWthycMU6CAhYuBZPK7TX.jpg&amp;imgrefurl=https%3A%2F%2Fimgbin.com%2Fpng%2F6HeCaS1P%2Fcomputer-icons-suicide-icon-design-png&amp;docid=fzde4ABuChgqoM&amp;tbnid=HkZl7nCIwq_IjM%3A&amp;vet=10ahUKEwj21v-ojcLlAhUH1eAKHQyrAX4QMwhKKBAwEA..i&amp;w=728&amp;h=536&amp;client=firefox-b-d&amp;bih=569&amp;biw=720&amp;q=suicide%20icon&amp;ved=0ahUKEwj21v-ojcLlAhUH1eAKHQyrAX4QMwhKKBAwEA&amp;iact=mrc&amp;uact=8" TargetMode="External"/><Relationship Id="rId29" Type="http://schemas.microsoft.com/office/2007/relationships/hdphoto" Target="../media/hdphoto8.wd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8.png"/><Relationship Id="rId24" Type="http://schemas.openxmlformats.org/officeDocument/2006/relationships/image" Target="../media/image15.png"/><Relationship Id="rId5" Type="http://schemas.openxmlformats.org/officeDocument/2006/relationships/image" Target="../media/image3.png"/><Relationship Id="rId15" Type="http://schemas.microsoft.com/office/2007/relationships/hdphoto" Target="../media/hdphoto3.wdp"/><Relationship Id="rId23" Type="http://schemas.openxmlformats.org/officeDocument/2006/relationships/image" Target="../media/image14.png"/><Relationship Id="rId28" Type="http://schemas.openxmlformats.org/officeDocument/2006/relationships/image" Target="../media/image18.png"/><Relationship Id="rId10" Type="http://schemas.openxmlformats.org/officeDocument/2006/relationships/image" Target="../media/image7.png"/><Relationship Id="rId19" Type="http://schemas.microsoft.com/office/2007/relationships/hdphoto" Target="../media/hdphoto5.wdp"/><Relationship Id="rId31" Type="http://schemas.microsoft.com/office/2007/relationships/hdphoto" Target="../media/hdphoto9.wdp"/><Relationship Id="rId4" Type="http://schemas.microsoft.com/office/2007/relationships/hdphoto" Target="../media/hdphoto1.wdp"/><Relationship Id="rId9" Type="http://schemas.microsoft.com/office/2007/relationships/hdphoto" Target="../media/hdphoto2.wdp"/><Relationship Id="rId14" Type="http://schemas.openxmlformats.org/officeDocument/2006/relationships/image" Target="../media/image10.png"/><Relationship Id="rId22" Type="http://schemas.microsoft.com/office/2007/relationships/hdphoto" Target="../media/hdphoto6.wdp"/><Relationship Id="rId27" Type="http://schemas.openxmlformats.org/officeDocument/2006/relationships/image" Target="../media/image17.png"/><Relationship Id="rId30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0" y="-27384"/>
            <a:ext cx="9215438" cy="1944216"/>
          </a:xfrm>
        </p:spPr>
        <p:txBody>
          <a:bodyPr>
            <a:noAutofit/>
          </a:bodyPr>
          <a:lstStyle/>
          <a:p>
            <a:pPr algn="ctr"/>
            <a:r>
              <a:rPr lang="pt-PT" sz="4800" b="1" dirty="0" err="1"/>
              <a:t>Information</a:t>
            </a:r>
            <a:r>
              <a:rPr lang="pt-PT" sz="4800" b="1" dirty="0"/>
              <a:t> </a:t>
            </a:r>
            <a:r>
              <a:rPr lang="pt-PT" sz="4800" b="1" dirty="0" err="1"/>
              <a:t>Visualization</a:t>
            </a:r>
            <a:br>
              <a:rPr lang="pt-PT" sz="4800" b="1" dirty="0"/>
            </a:br>
            <a:r>
              <a:rPr lang="pt-PT" sz="4800" dirty="0" err="1"/>
              <a:t>Visualization</a:t>
            </a:r>
            <a:r>
              <a:rPr lang="pt-PT" sz="4800" dirty="0"/>
              <a:t> Sketch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0" y="4572008"/>
            <a:ext cx="1979712" cy="2286016"/>
          </a:xfrm>
          <a:solidFill>
            <a:schemeClr val="bg1"/>
          </a:solidFill>
        </p:spPr>
        <p:txBody>
          <a:bodyPr/>
          <a:lstStyle/>
          <a:p>
            <a:r>
              <a:rPr lang="pt-PT" sz="4600" dirty="0">
                <a:solidFill>
                  <a:schemeClr val="bg2"/>
                </a:solidFill>
              </a:rPr>
              <a:t>G22-A</a:t>
            </a:r>
          </a:p>
        </p:txBody>
      </p:sp>
      <p:sp>
        <p:nvSpPr>
          <p:cNvPr id="8" name="Text Placeholder 4"/>
          <p:cNvSpPr txBox="1">
            <a:spLocks/>
          </p:cNvSpPr>
          <p:nvPr/>
        </p:nvSpPr>
        <p:spPr>
          <a:xfrm>
            <a:off x="1979712" y="4571984"/>
            <a:ext cx="2285984" cy="2286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spcBef>
                <a:spcPts val="1800"/>
              </a:spcBef>
              <a:buFont typeface="Arial" pitchFamily="34" charset="0"/>
              <a:buNone/>
              <a:defRPr sz="115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ts val="600"/>
              </a:spcBef>
              <a:buFont typeface="Arial" pitchFamily="34" charset="0"/>
              <a:buNone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ts val="0"/>
              </a:spcBef>
              <a:buFont typeface="Arial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ts val="0"/>
              </a:spcBef>
              <a:buFont typeface="Arial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ts val="0"/>
              </a:spcBef>
              <a:buFont typeface="Arial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2400" b="0" dirty="0" err="1">
                <a:solidFill>
                  <a:schemeClr val="bg2"/>
                </a:solidFill>
              </a:rPr>
              <a:t>Number</a:t>
            </a:r>
            <a:r>
              <a:rPr lang="pt-PT" sz="2400" b="0" dirty="0">
                <a:solidFill>
                  <a:schemeClr val="bg2"/>
                </a:solidFill>
              </a:rPr>
              <a:t> – </a:t>
            </a:r>
            <a:r>
              <a:rPr lang="pt-PT" sz="2400" b="0" dirty="0" err="1">
                <a:solidFill>
                  <a:schemeClr val="bg2"/>
                </a:solidFill>
              </a:rPr>
              <a:t>Name</a:t>
            </a:r>
            <a:endParaRPr lang="pt-PT" sz="2400" b="0" dirty="0">
              <a:solidFill>
                <a:schemeClr val="bg2"/>
              </a:solidFill>
            </a:endParaRPr>
          </a:p>
          <a:p>
            <a:r>
              <a:rPr lang="pt-PT" sz="2400" b="0" dirty="0" err="1">
                <a:solidFill>
                  <a:schemeClr val="bg2"/>
                </a:solidFill>
              </a:rPr>
              <a:t>Number</a:t>
            </a:r>
            <a:r>
              <a:rPr lang="pt-PT" sz="2400" b="0" dirty="0">
                <a:solidFill>
                  <a:schemeClr val="bg2"/>
                </a:solidFill>
              </a:rPr>
              <a:t> – </a:t>
            </a:r>
            <a:r>
              <a:rPr lang="pt-PT" sz="2400" b="0" dirty="0" err="1">
                <a:solidFill>
                  <a:schemeClr val="bg2"/>
                </a:solidFill>
              </a:rPr>
              <a:t>Name</a:t>
            </a:r>
            <a:endParaRPr lang="pt-PT" sz="2400" b="0" dirty="0">
              <a:solidFill>
                <a:schemeClr val="bg2"/>
              </a:solidFill>
            </a:endParaRPr>
          </a:p>
          <a:p>
            <a:r>
              <a:rPr lang="pt-PT" sz="2400" b="0" dirty="0" err="1">
                <a:solidFill>
                  <a:schemeClr val="bg2"/>
                </a:solidFill>
              </a:rPr>
              <a:t>Number</a:t>
            </a:r>
            <a:r>
              <a:rPr lang="pt-PT" sz="2400" b="0" dirty="0">
                <a:solidFill>
                  <a:schemeClr val="bg2"/>
                </a:solidFill>
              </a:rPr>
              <a:t> – </a:t>
            </a:r>
            <a:r>
              <a:rPr lang="pt-PT" sz="2400" b="0" dirty="0" err="1">
                <a:solidFill>
                  <a:schemeClr val="bg2"/>
                </a:solidFill>
              </a:rPr>
              <a:t>Name</a:t>
            </a:r>
            <a:endParaRPr lang="pt-PT" sz="2400" b="0" dirty="0">
              <a:solidFill>
                <a:schemeClr val="bg2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Encoding</a:t>
            </a:r>
            <a:endParaRPr lang="pt-P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Violin plot as small multiples| Type:</a:t>
            </a:r>
          </a:p>
          <a:p>
            <a:r>
              <a:rPr lang="en-US" dirty="0"/>
              <a:t>Visual Encoding:</a:t>
            </a:r>
          </a:p>
          <a:p>
            <a:r>
              <a:rPr lang="en-US" dirty="0">
                <a:solidFill>
                  <a:schemeClr val="tx1"/>
                </a:solidFill>
              </a:rPr>
              <a:t>	Pictograph -&gt; Represents the respective health variable</a:t>
            </a:r>
          </a:p>
          <a:p>
            <a:r>
              <a:rPr lang="en-US" dirty="0">
                <a:solidFill>
                  <a:schemeClr val="tx1"/>
                </a:solidFill>
              </a:rPr>
              <a:t>	Curve -&gt; Represents the distribution  of each of the health variables and the selected health influencer</a:t>
            </a:r>
          </a:p>
          <a:p>
            <a:r>
              <a:rPr lang="en-US" dirty="0">
                <a:solidFill>
                  <a:schemeClr val="tx1"/>
                </a:solidFill>
              </a:rPr>
              <a:t>	Size -&gt; Is proportional to cardinality countries of the value interval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59739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Encoding</a:t>
            </a:r>
            <a:endParaRPr lang="pt-P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Health influencer slider| influencer selected for visualization:</a:t>
            </a:r>
          </a:p>
          <a:p>
            <a:r>
              <a:rPr lang="en-US" dirty="0"/>
              <a:t>Visual Encoding:</a:t>
            </a:r>
          </a:p>
          <a:p>
            <a:r>
              <a:rPr lang="en-US" dirty="0">
                <a:solidFill>
                  <a:schemeClr val="tx1"/>
                </a:solidFill>
              </a:rPr>
              <a:t>	Channel -&gt; position: represents the health influencer being displayed</a:t>
            </a:r>
          </a:p>
          <a:p>
            <a:r>
              <a:rPr lang="en-US" dirty="0">
                <a:solidFill>
                  <a:schemeClr val="tx1"/>
                </a:solidFill>
              </a:rPr>
              <a:t>	Channel -&gt; </a:t>
            </a:r>
            <a:r>
              <a:rPr lang="en-US" dirty="0" err="1">
                <a:solidFill>
                  <a:schemeClr val="tx1"/>
                </a:solidFill>
              </a:rPr>
              <a:t>colour</a:t>
            </a:r>
            <a:r>
              <a:rPr lang="en-US" dirty="0">
                <a:solidFill>
                  <a:schemeClr val="tx1"/>
                </a:solidFill>
              </a:rPr>
              <a:t>: represents the health influencer being displayed</a:t>
            </a:r>
          </a:p>
          <a:p>
            <a:r>
              <a:rPr lang="en-US" dirty="0">
                <a:solidFill>
                  <a:schemeClr val="tx1"/>
                </a:solidFill>
              </a:rPr>
              <a:t>	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51248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Encoding</a:t>
            </a:r>
            <a:endParaRPr lang="pt-P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Health influencer legend | influencer selected for visualization:</a:t>
            </a:r>
          </a:p>
          <a:p>
            <a:r>
              <a:rPr lang="en-US" dirty="0"/>
              <a:t>Visual Encoding:</a:t>
            </a:r>
          </a:p>
          <a:p>
            <a:r>
              <a:rPr lang="en-US" dirty="0">
                <a:solidFill>
                  <a:schemeClr val="tx1"/>
                </a:solidFill>
              </a:rPr>
              <a:t>	Channel -&gt; </a:t>
            </a:r>
            <a:r>
              <a:rPr lang="en-US" dirty="0" err="1">
                <a:solidFill>
                  <a:schemeClr val="tx1"/>
                </a:solidFill>
              </a:rPr>
              <a:t>colour</a:t>
            </a:r>
            <a:r>
              <a:rPr lang="en-US" dirty="0">
                <a:solidFill>
                  <a:schemeClr val="tx1"/>
                </a:solidFill>
              </a:rPr>
              <a:t>: represents the relation between the </a:t>
            </a:r>
            <a:r>
              <a:rPr lang="en-US" dirty="0" err="1">
                <a:solidFill>
                  <a:schemeClr val="tx1"/>
                </a:solidFill>
              </a:rPr>
              <a:t>coulor</a:t>
            </a:r>
            <a:r>
              <a:rPr lang="en-US" dirty="0">
                <a:solidFill>
                  <a:schemeClr val="tx1"/>
                </a:solidFill>
              </a:rPr>
              <a:t> with each influencer (word on its right)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01057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Encoding</a:t>
            </a:r>
            <a:endParaRPr lang="pt-P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Years slider| year selected for visualization:</a:t>
            </a:r>
          </a:p>
          <a:p>
            <a:r>
              <a:rPr lang="en-US" dirty="0"/>
              <a:t>Visual Encoding:</a:t>
            </a:r>
          </a:p>
          <a:p>
            <a:r>
              <a:rPr lang="en-US" dirty="0">
                <a:solidFill>
                  <a:schemeClr val="tx1"/>
                </a:solidFill>
              </a:rPr>
              <a:t>	Channel -&gt; position: represents the year being displayed 	</a:t>
            </a:r>
          </a:p>
          <a:p>
            <a:endParaRPr lang="en-US" dirty="0"/>
          </a:p>
          <a:p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42401205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9" name="Text Placeholder 28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PT" sz="16600" dirty="0"/>
              <a:t>03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907704" y="3214686"/>
            <a:ext cx="7160096" cy="3033714"/>
          </a:xfrm>
          <a:solidFill>
            <a:srgbClr val="FFFFFF">
              <a:alpha val="80000"/>
            </a:srgbClr>
          </a:solidFill>
        </p:spPr>
        <p:txBody>
          <a:bodyPr rIns="288000">
            <a:noAutofit/>
          </a:bodyPr>
          <a:lstStyle/>
          <a:p>
            <a:pPr marL="0" algn="r"/>
            <a:r>
              <a:rPr lang="pt-PT" sz="6000" dirty="0" err="1"/>
              <a:t>Answering</a:t>
            </a:r>
            <a:r>
              <a:rPr lang="pt-PT" sz="6000" dirty="0"/>
              <a:t> </a:t>
            </a:r>
            <a:r>
              <a:rPr lang="pt-PT" sz="6000" dirty="0" err="1"/>
              <a:t>the</a:t>
            </a:r>
            <a:r>
              <a:rPr lang="pt-PT" sz="6000" dirty="0"/>
              <a:t> </a:t>
            </a:r>
            <a:r>
              <a:rPr lang="pt-PT" sz="6000" dirty="0" err="1"/>
              <a:t>Questions</a:t>
            </a:r>
            <a:endParaRPr lang="pt-PT" sz="6000" dirty="0"/>
          </a:p>
        </p:txBody>
      </p:sp>
    </p:spTree>
    <p:extLst>
      <p:ext uri="{BB962C8B-B14F-4D97-AF65-F5344CB8AC3E}">
        <p14:creationId xmlns:p14="http://schemas.microsoft.com/office/powerpoint/2010/main" val="6273573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&lt;n&gt;</a:t>
            </a:r>
            <a:endParaRPr lang="pt-P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85860"/>
            <a:ext cx="8435280" cy="5214974"/>
          </a:xfrm>
        </p:spPr>
        <p:txBody>
          <a:bodyPr>
            <a:noAutofit/>
          </a:bodyPr>
          <a:lstStyle/>
          <a:p>
            <a:r>
              <a:rPr lang="en-US" dirty="0"/>
              <a:t>&lt;Question&gt;</a:t>
            </a:r>
          </a:p>
          <a:p>
            <a:r>
              <a:rPr lang="en-US" dirty="0"/>
              <a:t>(Visual) explanation of how the vis allows us to answer it</a:t>
            </a:r>
          </a:p>
          <a:p>
            <a:r>
              <a:rPr lang="en-US" dirty="0"/>
              <a:t>For at least one of the questions: storyboard depicting the use of several idioms in tandem.</a:t>
            </a:r>
          </a:p>
          <a:p>
            <a:pPr lvl="1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9629970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9" name="Text Placeholder 28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PT" sz="16600" dirty="0"/>
              <a:t>01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907704" y="3214686"/>
            <a:ext cx="7160096" cy="3033714"/>
          </a:xfrm>
          <a:solidFill>
            <a:srgbClr val="FFFFFF">
              <a:alpha val="80000"/>
            </a:srgbClr>
          </a:solidFill>
        </p:spPr>
        <p:txBody>
          <a:bodyPr rIns="288000">
            <a:noAutofit/>
          </a:bodyPr>
          <a:lstStyle/>
          <a:p>
            <a:pPr marL="0" algn="r"/>
            <a:r>
              <a:rPr lang="pt-PT" sz="6000" dirty="0" err="1"/>
              <a:t>Overview</a:t>
            </a:r>
            <a:endParaRPr lang="pt-PT" sz="6000" dirty="0"/>
          </a:p>
        </p:txBody>
      </p:sp>
    </p:spTree>
    <p:extLst>
      <p:ext uri="{BB962C8B-B14F-4D97-AF65-F5344CB8AC3E}">
        <p14:creationId xmlns:p14="http://schemas.microsoft.com/office/powerpoint/2010/main" val="10346374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  <a:endParaRPr lang="pt-P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84" y="1354252"/>
            <a:ext cx="8229600" cy="5214974"/>
          </a:xfrm>
        </p:spPr>
        <p:txBody>
          <a:bodyPr>
            <a:noAutofit/>
          </a:bodyPr>
          <a:lstStyle/>
          <a:p>
            <a:r>
              <a:rPr lang="en-US" sz="4000" dirty="0"/>
              <a:t>Overview of your screen (including the several idioms you are going to use, highlighting how the work together, etc.)</a:t>
            </a:r>
          </a:p>
          <a:p>
            <a:endParaRPr lang="en-US" sz="4000" dirty="0"/>
          </a:p>
          <a:p>
            <a:r>
              <a:rPr lang="en-US" sz="4000" i="1" dirty="0"/>
              <a:t>(This should be a visual sketch, not just “talk”!)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9D5896C-21FB-4B6B-B0C2-5A87955806E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8000"/>
                    </a14:imgEffect>
                    <a14:imgEffect>
                      <a14:saturation sat="88000"/>
                    </a14:imgEffect>
                    <a14:imgEffect>
                      <a14:brightnessContrast bright="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801" t="16401" r="17801" b="5901"/>
          <a:stretch/>
        </p:blipFill>
        <p:spPr>
          <a:xfrm rot="16200000">
            <a:off x="1568100" y="180949"/>
            <a:ext cx="5503747" cy="7272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0838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  <a:endParaRPr lang="pt-PT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9D5896C-21FB-4B6B-B0C2-5A87955806E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8000"/>
                    </a14:imgEffect>
                    <a14:imgEffect>
                      <a14:saturation sat="88000"/>
                    </a14:imgEffect>
                    <a14:imgEffect>
                      <a14:brightnessContrast bright="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801" t="16401" r="17801" b="5901"/>
          <a:stretch/>
        </p:blipFill>
        <p:spPr>
          <a:xfrm rot="16200000">
            <a:off x="10569100" y="80628"/>
            <a:ext cx="5503747" cy="7272808"/>
          </a:xfrm>
          <a:prstGeom prst="rect">
            <a:avLst/>
          </a:prstGeom>
        </p:spPr>
      </p:pic>
      <p:grpSp>
        <p:nvGrpSpPr>
          <p:cNvPr id="82" name="Agrupar 81">
            <a:extLst>
              <a:ext uri="{FF2B5EF4-FFF2-40B4-BE49-F238E27FC236}">
                <a16:creationId xmlns:a16="http://schemas.microsoft.com/office/drawing/2014/main" id="{71BAC29B-4DEA-4F34-80B5-1E04CE24345D}"/>
              </a:ext>
            </a:extLst>
          </p:cNvPr>
          <p:cNvGrpSpPr/>
          <p:nvPr/>
        </p:nvGrpSpPr>
        <p:grpSpPr>
          <a:xfrm>
            <a:off x="-3535545" y="2751977"/>
            <a:ext cx="2253515" cy="2641813"/>
            <a:chOff x="3779139" y="4305286"/>
            <a:chExt cx="2253515" cy="2641813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7F82DDE6-94D6-4B05-A2DD-42FD3438351B}"/>
                </a:ext>
              </a:extLst>
            </p:cNvPr>
            <p:cNvSpPr/>
            <p:nvPr/>
          </p:nvSpPr>
          <p:spPr>
            <a:xfrm>
              <a:off x="3796151" y="5123457"/>
              <a:ext cx="154076" cy="170696"/>
            </a:xfrm>
            <a:prstGeom prst="ellipse">
              <a:avLst/>
            </a:prstGeom>
            <a:solidFill>
              <a:srgbClr val="BE01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41D70D2E-1893-41E9-9989-43596D0DF919}"/>
                </a:ext>
              </a:extLst>
            </p:cNvPr>
            <p:cNvSpPr/>
            <p:nvPr/>
          </p:nvSpPr>
          <p:spPr>
            <a:xfrm>
              <a:off x="3779139" y="4427820"/>
              <a:ext cx="154076" cy="170696"/>
            </a:xfrm>
            <a:prstGeom prst="ellipse">
              <a:avLst/>
            </a:prstGeom>
            <a:solidFill>
              <a:srgbClr val="6AF6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EE321FA5-CDE5-49AA-9F42-E26A4BCB47F0}"/>
                </a:ext>
              </a:extLst>
            </p:cNvPr>
            <p:cNvSpPr/>
            <p:nvPr/>
          </p:nvSpPr>
          <p:spPr>
            <a:xfrm>
              <a:off x="3806651" y="6664037"/>
              <a:ext cx="154076" cy="17069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95517C4F-1024-4727-A9DD-27E3C9CC0BFE}"/>
                </a:ext>
              </a:extLst>
            </p:cNvPr>
            <p:cNvSpPr/>
            <p:nvPr/>
          </p:nvSpPr>
          <p:spPr>
            <a:xfrm>
              <a:off x="3806790" y="6344080"/>
              <a:ext cx="154076" cy="170696"/>
            </a:xfrm>
            <a:prstGeom prst="ellipse">
              <a:avLst/>
            </a:prstGeom>
            <a:solidFill>
              <a:srgbClr val="CEC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B15A51F7-A22F-4B9B-94A3-BF9EC8155312}"/>
                </a:ext>
              </a:extLst>
            </p:cNvPr>
            <p:cNvSpPr/>
            <p:nvPr/>
          </p:nvSpPr>
          <p:spPr>
            <a:xfrm>
              <a:off x="3809827" y="6042018"/>
              <a:ext cx="154076" cy="170696"/>
            </a:xfrm>
            <a:prstGeom prst="ellipse">
              <a:avLst/>
            </a:prstGeom>
            <a:solidFill>
              <a:srgbClr val="8C4C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E0056334-5F9E-48FA-A752-A38D9338CB6B}"/>
                </a:ext>
              </a:extLst>
            </p:cNvPr>
            <p:cNvSpPr/>
            <p:nvPr/>
          </p:nvSpPr>
          <p:spPr>
            <a:xfrm>
              <a:off x="3806651" y="5750966"/>
              <a:ext cx="154076" cy="170696"/>
            </a:xfrm>
            <a:prstGeom prst="ellipse">
              <a:avLst/>
            </a:prstGeom>
            <a:solidFill>
              <a:srgbClr val="01C3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1BE03A4E-5003-47E6-BCCC-6ADAE77637A9}"/>
                </a:ext>
              </a:extLst>
            </p:cNvPr>
            <p:cNvSpPr/>
            <p:nvPr/>
          </p:nvSpPr>
          <p:spPr>
            <a:xfrm>
              <a:off x="3799928" y="5432285"/>
              <a:ext cx="154076" cy="170696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CE316BE0-5A8F-409E-85A8-0A39F8A0485A}"/>
                </a:ext>
              </a:extLst>
            </p:cNvPr>
            <p:cNvSpPr/>
            <p:nvPr/>
          </p:nvSpPr>
          <p:spPr>
            <a:xfrm>
              <a:off x="3796151" y="4771100"/>
              <a:ext cx="154076" cy="170696"/>
            </a:xfrm>
            <a:prstGeom prst="ellipse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CaixaDeTexto 39">
              <a:extLst>
                <a:ext uri="{FF2B5EF4-FFF2-40B4-BE49-F238E27FC236}">
                  <a16:creationId xmlns:a16="http://schemas.microsoft.com/office/drawing/2014/main" id="{F5131991-FF25-4AE4-9F44-A13B95ADBC0D}"/>
                </a:ext>
              </a:extLst>
            </p:cNvPr>
            <p:cNvSpPr txBox="1"/>
            <p:nvPr/>
          </p:nvSpPr>
          <p:spPr>
            <a:xfrm>
              <a:off x="4055440" y="4305286"/>
              <a:ext cx="1977214" cy="26418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400" dirty="0">
                  <a:solidFill>
                    <a:schemeClr val="bg1"/>
                  </a:solidFill>
                  <a:latin typeface="Abadi Extra Light" panose="020B0604020202020204" pitchFamily="34" charset="0"/>
                </a:rPr>
                <a:t>Better Wage</a:t>
              </a:r>
            </a:p>
            <a:p>
              <a:pPr>
                <a:lnSpc>
                  <a:spcPct val="150000"/>
                </a:lnSpc>
              </a:pPr>
              <a:r>
                <a:rPr lang="en-US" sz="1400" dirty="0">
                  <a:solidFill>
                    <a:schemeClr val="bg1"/>
                  </a:solidFill>
                  <a:latin typeface="Abadi Extra Light" panose="020B0604020202020204" pitchFamily="34" charset="0"/>
                </a:rPr>
                <a:t>Hours Worked</a:t>
              </a:r>
            </a:p>
            <a:p>
              <a:pPr>
                <a:lnSpc>
                  <a:spcPct val="150000"/>
                </a:lnSpc>
              </a:pPr>
              <a:r>
                <a:rPr lang="en-US" sz="1400" dirty="0">
                  <a:solidFill>
                    <a:schemeClr val="bg1"/>
                  </a:solidFill>
                  <a:latin typeface="Abadi Extra Light" panose="020B0604020202020204" pitchFamily="34" charset="0"/>
                </a:rPr>
                <a:t>Employment Rate</a:t>
              </a:r>
            </a:p>
            <a:p>
              <a:pPr>
                <a:lnSpc>
                  <a:spcPct val="150000"/>
                </a:lnSpc>
              </a:pPr>
              <a:r>
                <a:rPr lang="en-US" sz="1400" dirty="0">
                  <a:solidFill>
                    <a:schemeClr val="bg1"/>
                  </a:solidFill>
                  <a:latin typeface="Abadi Extra Light" panose="020B0604020202020204" pitchFamily="34" charset="0"/>
                </a:rPr>
                <a:t>Adult education Level</a:t>
              </a:r>
            </a:p>
            <a:p>
              <a:pPr>
                <a:lnSpc>
                  <a:spcPct val="150000"/>
                </a:lnSpc>
              </a:pPr>
              <a:r>
                <a:rPr lang="en-US" sz="1400" dirty="0">
                  <a:solidFill>
                    <a:schemeClr val="bg1"/>
                  </a:solidFill>
                  <a:latin typeface="Abadi Extra Light" panose="020B0604020202020204" pitchFamily="34" charset="0"/>
                </a:rPr>
                <a:t>Air Pollution  Exposure</a:t>
              </a:r>
            </a:p>
            <a:p>
              <a:pPr>
                <a:lnSpc>
                  <a:spcPct val="150000"/>
                </a:lnSpc>
              </a:pPr>
              <a:r>
                <a:rPr lang="en-US" sz="1400" dirty="0">
                  <a:solidFill>
                    <a:schemeClr val="bg1"/>
                  </a:solidFill>
                  <a:latin typeface="Abadi Extra Light" panose="020B0604020202020204" pitchFamily="34" charset="0"/>
                </a:rPr>
                <a:t>Self Reported Happiness</a:t>
              </a:r>
            </a:p>
            <a:p>
              <a:pPr>
                <a:lnSpc>
                  <a:spcPct val="150000"/>
                </a:lnSpc>
              </a:pPr>
              <a:r>
                <a:rPr lang="en-US" sz="1400" dirty="0">
                  <a:solidFill>
                    <a:schemeClr val="bg1"/>
                  </a:solidFill>
                  <a:latin typeface="Abadi Extra Light" panose="020B0604020202020204" pitchFamily="34" charset="0"/>
                </a:rPr>
                <a:t>Bigger Social Spending</a:t>
              </a:r>
            </a:p>
            <a:p>
              <a:pPr>
                <a:lnSpc>
                  <a:spcPct val="150000"/>
                </a:lnSpc>
              </a:pPr>
              <a:r>
                <a:rPr lang="en-US" sz="1400" dirty="0">
                  <a:solidFill>
                    <a:schemeClr val="bg1"/>
                  </a:solidFill>
                  <a:latin typeface="Abadi Extra Light" panose="020B0604020202020204" pitchFamily="34" charset="0"/>
                </a:rPr>
                <a:t>GDP per Capita</a:t>
              </a:r>
            </a:p>
          </p:txBody>
        </p:sp>
      </p:grpSp>
      <p:grpSp>
        <p:nvGrpSpPr>
          <p:cNvPr id="1028" name="Agrupar 1027">
            <a:extLst>
              <a:ext uri="{FF2B5EF4-FFF2-40B4-BE49-F238E27FC236}">
                <a16:creationId xmlns:a16="http://schemas.microsoft.com/office/drawing/2014/main" id="{3B354EB9-72AE-4D66-A550-3B9983DE6C65}"/>
              </a:ext>
            </a:extLst>
          </p:cNvPr>
          <p:cNvGrpSpPr/>
          <p:nvPr/>
        </p:nvGrpSpPr>
        <p:grpSpPr>
          <a:xfrm>
            <a:off x="0" y="857232"/>
            <a:ext cx="9144000" cy="6000768"/>
            <a:chOff x="0" y="857232"/>
            <a:chExt cx="9144000" cy="6000768"/>
          </a:xfrm>
        </p:grpSpPr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65874616-AB47-4424-BA81-CA999E8C9CE0}"/>
                </a:ext>
              </a:extLst>
            </p:cNvPr>
            <p:cNvSpPr/>
            <p:nvPr/>
          </p:nvSpPr>
          <p:spPr>
            <a:xfrm>
              <a:off x="3589375" y="4322127"/>
              <a:ext cx="189385" cy="213715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156341CA-E70F-4CF5-8345-68FF6A871AE5}"/>
                </a:ext>
              </a:extLst>
            </p:cNvPr>
            <p:cNvSpPr/>
            <p:nvPr/>
          </p:nvSpPr>
          <p:spPr>
            <a:xfrm>
              <a:off x="0" y="857232"/>
              <a:ext cx="9144000" cy="600076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Imagem 12">
              <a:extLst>
                <a:ext uri="{FF2B5EF4-FFF2-40B4-BE49-F238E27FC236}">
                  <a16:creationId xmlns:a16="http://schemas.microsoft.com/office/drawing/2014/main" id="{FF540A53-1949-4982-962C-FF09CF7D47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0000"/>
            <a:stretch/>
          </p:blipFill>
          <p:spPr>
            <a:xfrm>
              <a:off x="419409" y="1484784"/>
              <a:ext cx="5222444" cy="2232248"/>
            </a:xfrm>
            <a:prstGeom prst="rect">
              <a:avLst/>
            </a:prstGeom>
          </p:spPr>
        </p:pic>
        <p:pic>
          <p:nvPicPr>
            <p:cNvPr id="17" name="Imagem 16">
              <a:extLst>
                <a:ext uri="{FF2B5EF4-FFF2-40B4-BE49-F238E27FC236}">
                  <a16:creationId xmlns:a16="http://schemas.microsoft.com/office/drawing/2014/main" id="{4045A33C-CAFB-4E59-8DF9-028277F66D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948" t="16529" r="14763" b="3584"/>
            <a:stretch/>
          </p:blipFill>
          <p:spPr>
            <a:xfrm>
              <a:off x="6437523" y="1153312"/>
              <a:ext cx="1977214" cy="1711618"/>
            </a:xfrm>
            <a:prstGeom prst="rect">
              <a:avLst/>
            </a:prstGeom>
          </p:spPr>
        </p:pic>
        <p:sp>
          <p:nvSpPr>
            <p:cNvPr id="19" name="Retângulo 18">
              <a:extLst>
                <a:ext uri="{FF2B5EF4-FFF2-40B4-BE49-F238E27FC236}">
                  <a16:creationId xmlns:a16="http://schemas.microsoft.com/office/drawing/2014/main" id="{6FA13140-6A91-4F6D-AAFD-52916CD36859}"/>
                </a:ext>
              </a:extLst>
            </p:cNvPr>
            <p:cNvSpPr/>
            <p:nvPr/>
          </p:nvSpPr>
          <p:spPr>
            <a:xfrm>
              <a:off x="6113012" y="992990"/>
              <a:ext cx="999729" cy="60954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tângulo 19">
              <a:extLst>
                <a:ext uri="{FF2B5EF4-FFF2-40B4-BE49-F238E27FC236}">
                  <a16:creationId xmlns:a16="http://schemas.microsoft.com/office/drawing/2014/main" id="{BD85983B-8D30-4E03-BA23-B4FF2C61C5E9}"/>
                </a:ext>
              </a:extLst>
            </p:cNvPr>
            <p:cNvSpPr/>
            <p:nvPr/>
          </p:nvSpPr>
          <p:spPr>
            <a:xfrm>
              <a:off x="7993179" y="2669386"/>
              <a:ext cx="588780" cy="110060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tângulo 20">
              <a:extLst>
                <a:ext uri="{FF2B5EF4-FFF2-40B4-BE49-F238E27FC236}">
                  <a16:creationId xmlns:a16="http://schemas.microsoft.com/office/drawing/2014/main" id="{D3A5CB96-C245-4ACB-A46F-E904C86C2A2D}"/>
                </a:ext>
              </a:extLst>
            </p:cNvPr>
            <p:cNvSpPr/>
            <p:nvPr/>
          </p:nvSpPr>
          <p:spPr>
            <a:xfrm>
              <a:off x="6626571" y="2864930"/>
              <a:ext cx="588780" cy="110060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tângulo 21">
              <a:extLst>
                <a:ext uri="{FF2B5EF4-FFF2-40B4-BE49-F238E27FC236}">
                  <a16:creationId xmlns:a16="http://schemas.microsoft.com/office/drawing/2014/main" id="{60F511C2-AF3C-4681-B8F4-9C6FAA8DDF3D}"/>
                </a:ext>
              </a:extLst>
            </p:cNvPr>
            <p:cNvSpPr/>
            <p:nvPr/>
          </p:nvSpPr>
          <p:spPr>
            <a:xfrm>
              <a:off x="8093882" y="1340768"/>
              <a:ext cx="553072" cy="539031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Conexão reta 23">
              <a:extLst>
                <a:ext uri="{FF2B5EF4-FFF2-40B4-BE49-F238E27FC236}">
                  <a16:creationId xmlns:a16="http://schemas.microsoft.com/office/drawing/2014/main" id="{FE95B277-D851-4AAC-810F-75DE9311BF8A}"/>
                </a:ext>
              </a:extLst>
            </p:cNvPr>
            <p:cNvCxnSpPr/>
            <p:nvPr/>
          </p:nvCxnSpPr>
          <p:spPr>
            <a:xfrm>
              <a:off x="762379" y="4149080"/>
              <a:ext cx="4536504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CaixaDeTexto 25">
              <a:extLst>
                <a:ext uri="{FF2B5EF4-FFF2-40B4-BE49-F238E27FC236}">
                  <a16:creationId xmlns:a16="http://schemas.microsoft.com/office/drawing/2014/main" id="{14AD73ED-AC63-452A-80AB-490952DA945E}"/>
                </a:ext>
              </a:extLst>
            </p:cNvPr>
            <p:cNvSpPr txBox="1"/>
            <p:nvPr/>
          </p:nvSpPr>
          <p:spPr>
            <a:xfrm>
              <a:off x="4957690" y="3826493"/>
              <a:ext cx="19772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Abadi Extra Light" panose="020B0604020202020204" pitchFamily="34" charset="0"/>
                </a:rPr>
                <a:t>2017</a:t>
              </a:r>
            </a:p>
          </p:txBody>
        </p:sp>
        <p:sp>
          <p:nvSpPr>
            <p:cNvPr id="27" name="CaixaDeTexto 26">
              <a:extLst>
                <a:ext uri="{FF2B5EF4-FFF2-40B4-BE49-F238E27FC236}">
                  <a16:creationId xmlns:a16="http://schemas.microsoft.com/office/drawing/2014/main" id="{0DF32FA4-C449-4329-BCE4-30001FDE434C}"/>
                </a:ext>
              </a:extLst>
            </p:cNvPr>
            <p:cNvSpPr txBox="1"/>
            <p:nvPr/>
          </p:nvSpPr>
          <p:spPr>
            <a:xfrm>
              <a:off x="455053" y="3834058"/>
              <a:ext cx="19772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Abadi Extra Light" panose="020B0604020202020204" pitchFamily="34" charset="0"/>
                </a:rPr>
                <a:t>2007</a:t>
              </a:r>
            </a:p>
          </p:txBody>
        </p:sp>
        <p:pic>
          <p:nvPicPr>
            <p:cNvPr id="29" name="Imagem 28">
              <a:extLst>
                <a:ext uri="{FF2B5EF4-FFF2-40B4-BE49-F238E27FC236}">
                  <a16:creationId xmlns:a16="http://schemas.microsoft.com/office/drawing/2014/main" id="{1DEFEB07-2A15-4E1E-8755-1654CE480E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duotone>
                <a:prstClr val="black"/>
                <a:schemeClr val="accent1">
                  <a:lumMod val="75000"/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361" t="16747" r="1034" b="14120"/>
            <a:stretch/>
          </p:blipFill>
          <p:spPr>
            <a:xfrm>
              <a:off x="6228418" y="3865895"/>
              <a:ext cx="836030" cy="839989"/>
            </a:xfrm>
            <a:prstGeom prst="rect">
              <a:avLst/>
            </a:prstGeom>
          </p:spPr>
        </p:pic>
        <p:pic>
          <p:nvPicPr>
            <p:cNvPr id="30" name="Imagem 29">
              <a:extLst>
                <a:ext uri="{FF2B5EF4-FFF2-40B4-BE49-F238E27FC236}">
                  <a16:creationId xmlns:a16="http://schemas.microsoft.com/office/drawing/2014/main" id="{EF66CB7C-349F-421F-8D37-E24F8E1954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duotone>
                <a:prstClr val="black"/>
                <a:schemeClr val="accent1">
                  <a:lumMod val="75000"/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361" t="16747" r="1034" b="14120"/>
            <a:stretch/>
          </p:blipFill>
          <p:spPr>
            <a:xfrm>
              <a:off x="7561810" y="3865895"/>
              <a:ext cx="836030" cy="839989"/>
            </a:xfrm>
            <a:prstGeom prst="rect">
              <a:avLst/>
            </a:prstGeom>
          </p:spPr>
        </p:pic>
        <p:pic>
          <p:nvPicPr>
            <p:cNvPr id="42" name="Imagem 41">
              <a:extLst>
                <a:ext uri="{FF2B5EF4-FFF2-40B4-BE49-F238E27FC236}">
                  <a16:creationId xmlns:a16="http://schemas.microsoft.com/office/drawing/2014/main" id="{F5248608-5358-4FDA-88F7-62B1650603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duotone>
                <a:prstClr val="black"/>
                <a:schemeClr val="accent1">
                  <a:lumMod val="75000"/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361" t="16747" r="1034" b="14120"/>
            <a:stretch/>
          </p:blipFill>
          <p:spPr>
            <a:xfrm>
              <a:off x="6242480" y="4799655"/>
              <a:ext cx="836030" cy="839989"/>
            </a:xfrm>
            <a:prstGeom prst="rect">
              <a:avLst/>
            </a:prstGeom>
          </p:spPr>
        </p:pic>
        <p:pic>
          <p:nvPicPr>
            <p:cNvPr id="43" name="Imagem 42">
              <a:extLst>
                <a:ext uri="{FF2B5EF4-FFF2-40B4-BE49-F238E27FC236}">
                  <a16:creationId xmlns:a16="http://schemas.microsoft.com/office/drawing/2014/main" id="{E54F5A71-1FA6-4DC1-AAB7-198818EEDC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duotone>
                <a:prstClr val="black"/>
                <a:schemeClr val="accent1">
                  <a:lumMod val="75000"/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361" t="16747" r="1034" b="14120"/>
            <a:stretch/>
          </p:blipFill>
          <p:spPr>
            <a:xfrm>
              <a:off x="7575872" y="4799655"/>
              <a:ext cx="836030" cy="839989"/>
            </a:xfrm>
            <a:prstGeom prst="rect">
              <a:avLst/>
            </a:prstGeom>
          </p:spPr>
        </p:pic>
        <p:pic>
          <p:nvPicPr>
            <p:cNvPr id="45" name="Imagem 44">
              <a:extLst>
                <a:ext uri="{FF2B5EF4-FFF2-40B4-BE49-F238E27FC236}">
                  <a16:creationId xmlns:a16="http://schemas.microsoft.com/office/drawing/2014/main" id="{582B006C-EFAF-4E8B-8567-75AC85C644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duotone>
                <a:prstClr val="black"/>
                <a:schemeClr val="accent1">
                  <a:lumMod val="75000"/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361" t="16747" r="1034" b="14120"/>
            <a:stretch/>
          </p:blipFill>
          <p:spPr>
            <a:xfrm>
              <a:off x="6252980" y="5824673"/>
              <a:ext cx="836030" cy="839989"/>
            </a:xfrm>
            <a:prstGeom prst="rect">
              <a:avLst/>
            </a:prstGeom>
          </p:spPr>
        </p:pic>
        <p:pic>
          <p:nvPicPr>
            <p:cNvPr id="46" name="Imagem 45">
              <a:extLst>
                <a:ext uri="{FF2B5EF4-FFF2-40B4-BE49-F238E27FC236}">
                  <a16:creationId xmlns:a16="http://schemas.microsoft.com/office/drawing/2014/main" id="{D9E967C4-DDF0-49EF-804D-95BD3607AB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duotone>
                <a:prstClr val="black"/>
                <a:schemeClr val="accent1">
                  <a:lumMod val="75000"/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361" t="16747" r="1034" b="14120"/>
            <a:stretch/>
          </p:blipFill>
          <p:spPr>
            <a:xfrm>
              <a:off x="7586372" y="5824673"/>
              <a:ext cx="836030" cy="839989"/>
            </a:xfrm>
            <a:prstGeom prst="rect">
              <a:avLst/>
            </a:prstGeom>
          </p:spPr>
        </p:pic>
        <p:pic>
          <p:nvPicPr>
            <p:cNvPr id="49" name="Imagem 48">
              <a:extLst>
                <a:ext uri="{FF2B5EF4-FFF2-40B4-BE49-F238E27FC236}">
                  <a16:creationId xmlns:a16="http://schemas.microsoft.com/office/drawing/2014/main" id="{B4F50374-3F6B-403F-879D-26ED760104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duotone>
                <a:prstClr val="black"/>
                <a:schemeClr val="accent1">
                  <a:lumMod val="75000"/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361" t="16747" r="1034" b="14120"/>
            <a:stretch/>
          </p:blipFill>
          <p:spPr>
            <a:xfrm>
              <a:off x="6846603" y="2957940"/>
              <a:ext cx="836030" cy="839989"/>
            </a:xfrm>
            <a:prstGeom prst="rect">
              <a:avLst/>
            </a:prstGeom>
          </p:spPr>
        </p:pic>
        <p:sp>
          <p:nvSpPr>
            <p:cNvPr id="52" name="Retângulo 51">
              <a:extLst>
                <a:ext uri="{FF2B5EF4-FFF2-40B4-BE49-F238E27FC236}">
                  <a16:creationId xmlns:a16="http://schemas.microsoft.com/office/drawing/2014/main" id="{50AB76A5-BB47-4FB4-91CE-072ABBC19A0D}"/>
                </a:ext>
              </a:extLst>
            </p:cNvPr>
            <p:cNvSpPr/>
            <p:nvPr/>
          </p:nvSpPr>
          <p:spPr>
            <a:xfrm>
              <a:off x="8107967" y="951003"/>
              <a:ext cx="652429" cy="60954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3" name="Conexão reta 52">
              <a:extLst>
                <a:ext uri="{FF2B5EF4-FFF2-40B4-BE49-F238E27FC236}">
                  <a16:creationId xmlns:a16="http://schemas.microsoft.com/office/drawing/2014/main" id="{C1E9D151-CFB3-457C-BDEA-156BF4F42F8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45523" y="3126894"/>
              <a:ext cx="640849" cy="5389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exão reta 55">
              <a:extLst>
                <a:ext uri="{FF2B5EF4-FFF2-40B4-BE49-F238E27FC236}">
                  <a16:creationId xmlns:a16="http://schemas.microsoft.com/office/drawing/2014/main" id="{49A29D26-6886-4EE8-88EA-06DF4AE65D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93192" y="4018724"/>
              <a:ext cx="640849" cy="5389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exão reta 56">
              <a:extLst>
                <a:ext uri="{FF2B5EF4-FFF2-40B4-BE49-F238E27FC236}">
                  <a16:creationId xmlns:a16="http://schemas.microsoft.com/office/drawing/2014/main" id="{B0DAE5ED-B1BC-499B-A411-6E02D08DEFB9}"/>
                </a:ext>
              </a:extLst>
            </p:cNvPr>
            <p:cNvCxnSpPr>
              <a:cxnSpLocks/>
            </p:cNvCxnSpPr>
            <p:nvPr/>
          </p:nvCxnSpPr>
          <p:spPr>
            <a:xfrm>
              <a:off x="6378646" y="4033496"/>
              <a:ext cx="660296" cy="51925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exão reta 60">
              <a:extLst>
                <a:ext uri="{FF2B5EF4-FFF2-40B4-BE49-F238E27FC236}">
                  <a16:creationId xmlns:a16="http://schemas.microsoft.com/office/drawing/2014/main" id="{C217DA91-33ED-43EB-BA57-7583C2D915CD}"/>
                </a:ext>
              </a:extLst>
            </p:cNvPr>
            <p:cNvCxnSpPr>
              <a:cxnSpLocks/>
            </p:cNvCxnSpPr>
            <p:nvPr/>
          </p:nvCxnSpPr>
          <p:spPr>
            <a:xfrm>
              <a:off x="6358622" y="5194188"/>
              <a:ext cx="689142" cy="1461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exão reta 62">
              <a:extLst>
                <a:ext uri="{FF2B5EF4-FFF2-40B4-BE49-F238E27FC236}">
                  <a16:creationId xmlns:a16="http://schemas.microsoft.com/office/drawing/2014/main" id="{5EF1093D-F7FD-4290-A3E8-B35ED1AA49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69560" y="5286060"/>
              <a:ext cx="618009" cy="22434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exão reta 65">
              <a:extLst>
                <a:ext uri="{FF2B5EF4-FFF2-40B4-BE49-F238E27FC236}">
                  <a16:creationId xmlns:a16="http://schemas.microsoft.com/office/drawing/2014/main" id="{02FE72EA-1181-417A-A73A-4DDC180DB180}"/>
                </a:ext>
              </a:extLst>
            </p:cNvPr>
            <p:cNvCxnSpPr>
              <a:cxnSpLocks/>
              <a:endCxn id="45" idx="3"/>
            </p:cNvCxnSpPr>
            <p:nvPr/>
          </p:nvCxnSpPr>
          <p:spPr>
            <a:xfrm flipV="1">
              <a:off x="6376148" y="6244668"/>
              <a:ext cx="712862" cy="1372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exão reta 68">
              <a:extLst>
                <a:ext uri="{FF2B5EF4-FFF2-40B4-BE49-F238E27FC236}">
                  <a16:creationId xmlns:a16="http://schemas.microsoft.com/office/drawing/2014/main" id="{86E5E825-388E-4219-A595-60C0F82A931D}"/>
                </a:ext>
              </a:extLst>
            </p:cNvPr>
            <p:cNvCxnSpPr>
              <a:cxnSpLocks/>
            </p:cNvCxnSpPr>
            <p:nvPr/>
          </p:nvCxnSpPr>
          <p:spPr>
            <a:xfrm>
              <a:off x="7731013" y="6016260"/>
              <a:ext cx="614815" cy="39290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CaixaDeTexto 71">
              <a:extLst>
                <a:ext uri="{FF2B5EF4-FFF2-40B4-BE49-F238E27FC236}">
                  <a16:creationId xmlns:a16="http://schemas.microsoft.com/office/drawing/2014/main" id="{EAFA51EC-A04C-41EF-BAEB-DB10E8855509}"/>
                </a:ext>
              </a:extLst>
            </p:cNvPr>
            <p:cNvSpPr txBox="1"/>
            <p:nvPr/>
          </p:nvSpPr>
          <p:spPr>
            <a:xfrm>
              <a:off x="2608175" y="3697708"/>
              <a:ext cx="19772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Abadi Extra Light" panose="020B0604020202020204" pitchFamily="34" charset="0"/>
                </a:rPr>
                <a:t>2012</a:t>
              </a:r>
            </a:p>
          </p:txBody>
        </p:sp>
        <p:pic>
          <p:nvPicPr>
            <p:cNvPr id="74" name="Imagem 73">
              <a:extLst>
                <a:ext uri="{FF2B5EF4-FFF2-40B4-BE49-F238E27FC236}">
                  <a16:creationId xmlns:a16="http://schemas.microsoft.com/office/drawing/2014/main" id="{2D09FC1C-8F3A-43CE-95E4-F28A93AC9F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duotone>
                <a:prstClr val="black"/>
                <a:schemeClr val="accent2">
                  <a:lumMod val="75000"/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5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069" t="9706" r="1" b="3034"/>
            <a:stretch/>
          </p:blipFill>
          <p:spPr>
            <a:xfrm>
              <a:off x="201739" y="4195825"/>
              <a:ext cx="1576740" cy="659223"/>
            </a:xfrm>
            <a:prstGeom prst="rect">
              <a:avLst/>
            </a:prstGeom>
          </p:spPr>
        </p:pic>
        <p:pic>
          <p:nvPicPr>
            <p:cNvPr id="75" name="Imagem 74">
              <a:extLst>
                <a:ext uri="{FF2B5EF4-FFF2-40B4-BE49-F238E27FC236}">
                  <a16:creationId xmlns:a16="http://schemas.microsoft.com/office/drawing/2014/main" id="{EC982079-0A16-42FC-8B9B-C472058C3D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069" t="9706" r="1" b="3034"/>
            <a:stretch/>
          </p:blipFill>
          <p:spPr>
            <a:xfrm>
              <a:off x="1937436" y="5432285"/>
              <a:ext cx="1576740" cy="659223"/>
            </a:xfrm>
            <a:prstGeom prst="rect">
              <a:avLst/>
            </a:prstGeom>
          </p:spPr>
        </p:pic>
        <p:pic>
          <p:nvPicPr>
            <p:cNvPr id="76" name="Imagem 75">
              <a:extLst>
                <a:ext uri="{FF2B5EF4-FFF2-40B4-BE49-F238E27FC236}">
                  <a16:creationId xmlns:a16="http://schemas.microsoft.com/office/drawing/2014/main" id="{8760AD7F-1F22-4FBD-8F1C-32A41B27D7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069" t="9706" r="1" b="3034"/>
            <a:stretch/>
          </p:blipFill>
          <p:spPr>
            <a:xfrm>
              <a:off x="1913398" y="4206231"/>
              <a:ext cx="1576740" cy="659223"/>
            </a:xfrm>
            <a:prstGeom prst="rect">
              <a:avLst/>
            </a:prstGeom>
          </p:spPr>
        </p:pic>
        <p:pic>
          <p:nvPicPr>
            <p:cNvPr id="77" name="Imagem 76">
              <a:extLst>
                <a:ext uri="{FF2B5EF4-FFF2-40B4-BE49-F238E27FC236}">
                  <a16:creationId xmlns:a16="http://schemas.microsoft.com/office/drawing/2014/main" id="{4CD476AD-B599-469E-B3C8-7F6C082E37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069" t="9706" r="1" b="3034"/>
            <a:stretch/>
          </p:blipFill>
          <p:spPr>
            <a:xfrm>
              <a:off x="165039" y="5468143"/>
              <a:ext cx="1576740" cy="659223"/>
            </a:xfrm>
            <a:prstGeom prst="rect">
              <a:avLst/>
            </a:prstGeom>
          </p:spPr>
        </p:pic>
        <p:pic>
          <p:nvPicPr>
            <p:cNvPr id="78" name="Imagem 77">
              <a:extLst>
                <a:ext uri="{FF2B5EF4-FFF2-40B4-BE49-F238E27FC236}">
                  <a16:creationId xmlns:a16="http://schemas.microsoft.com/office/drawing/2014/main" id="{21866AF6-BBC5-467F-B39A-6087C80749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069" t="9706" r="1" b="3034"/>
            <a:stretch/>
          </p:blipFill>
          <p:spPr>
            <a:xfrm>
              <a:off x="155724" y="6038103"/>
              <a:ext cx="1576740" cy="659223"/>
            </a:xfrm>
            <a:prstGeom prst="rect">
              <a:avLst/>
            </a:prstGeom>
          </p:spPr>
        </p:pic>
        <p:pic>
          <p:nvPicPr>
            <p:cNvPr id="79" name="Imagem 78">
              <a:extLst>
                <a:ext uri="{FF2B5EF4-FFF2-40B4-BE49-F238E27FC236}">
                  <a16:creationId xmlns:a16="http://schemas.microsoft.com/office/drawing/2014/main" id="{5745DE60-AF4A-4879-BE0D-2CA52C30AD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069" t="9706" r="1" b="3034"/>
            <a:stretch/>
          </p:blipFill>
          <p:spPr>
            <a:xfrm>
              <a:off x="1909511" y="6019258"/>
              <a:ext cx="1570814" cy="656745"/>
            </a:xfrm>
            <a:prstGeom prst="rect">
              <a:avLst/>
            </a:prstGeom>
          </p:spPr>
        </p:pic>
        <p:pic>
          <p:nvPicPr>
            <p:cNvPr id="80" name="Imagem 79">
              <a:extLst>
                <a:ext uri="{FF2B5EF4-FFF2-40B4-BE49-F238E27FC236}">
                  <a16:creationId xmlns:a16="http://schemas.microsoft.com/office/drawing/2014/main" id="{3CCA6401-D14F-484A-8A58-59DFFBA5942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069" t="9706" r="1" b="3034"/>
            <a:stretch/>
          </p:blipFill>
          <p:spPr>
            <a:xfrm>
              <a:off x="197227" y="4879193"/>
              <a:ext cx="1576740" cy="659223"/>
            </a:xfrm>
            <a:prstGeom prst="rect">
              <a:avLst/>
            </a:prstGeom>
          </p:spPr>
        </p:pic>
        <p:pic>
          <p:nvPicPr>
            <p:cNvPr id="81" name="Imagem 80">
              <a:extLst>
                <a:ext uri="{FF2B5EF4-FFF2-40B4-BE49-F238E27FC236}">
                  <a16:creationId xmlns:a16="http://schemas.microsoft.com/office/drawing/2014/main" id="{AF4AF4A1-164F-4FE8-847D-85BC03FBF2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069" t="9706" r="1" b="3034"/>
            <a:stretch/>
          </p:blipFill>
          <p:spPr>
            <a:xfrm>
              <a:off x="1908886" y="4808920"/>
              <a:ext cx="1576740" cy="659223"/>
            </a:xfrm>
            <a:prstGeom prst="rect">
              <a:avLst/>
            </a:prstGeom>
          </p:spPr>
        </p:pic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79DA8DF7-C475-4FDF-B882-475FD66EA09D}"/>
                </a:ext>
              </a:extLst>
            </p:cNvPr>
            <p:cNvSpPr/>
            <p:nvPr/>
          </p:nvSpPr>
          <p:spPr>
            <a:xfrm>
              <a:off x="2821181" y="4018724"/>
              <a:ext cx="242095" cy="260712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3" name="Imagem 82">
              <a:extLst>
                <a:ext uri="{FF2B5EF4-FFF2-40B4-BE49-F238E27FC236}">
                  <a16:creationId xmlns:a16="http://schemas.microsoft.com/office/drawing/2014/main" id="{046AEB30-DB9A-4C9A-B922-ABB6A811AA7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616033" y="4235577"/>
              <a:ext cx="2085878" cy="2480503"/>
            </a:xfrm>
            <a:prstGeom prst="rect">
              <a:avLst/>
            </a:prstGeom>
          </p:spPr>
        </p:pic>
        <p:cxnSp>
          <p:nvCxnSpPr>
            <p:cNvPr id="104" name="Conexão reta 103">
              <a:extLst>
                <a:ext uri="{FF2B5EF4-FFF2-40B4-BE49-F238E27FC236}">
                  <a16:creationId xmlns:a16="http://schemas.microsoft.com/office/drawing/2014/main" id="{F2A48614-C31B-4099-87B1-A04AA2B43C74}"/>
                </a:ext>
              </a:extLst>
            </p:cNvPr>
            <p:cNvCxnSpPr>
              <a:cxnSpLocks/>
            </p:cNvCxnSpPr>
            <p:nvPr/>
          </p:nvCxnSpPr>
          <p:spPr>
            <a:xfrm>
              <a:off x="3449285" y="4428984"/>
              <a:ext cx="10362" cy="2088611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0EC59765-507B-43FF-88DE-AF76DA960A3A}"/>
                </a:ext>
              </a:extLst>
            </p:cNvPr>
            <p:cNvSpPr/>
            <p:nvPr/>
          </p:nvSpPr>
          <p:spPr>
            <a:xfrm rot="248162">
              <a:off x="3344072" y="5805440"/>
              <a:ext cx="221433" cy="23033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27" name="Picture 3" descr="Image result for cancer icon">
              <a:hlinkClick r:id="rId13"/>
              <a:extLst>
                <a:ext uri="{FF2B5EF4-FFF2-40B4-BE49-F238E27FC236}">
                  <a16:creationId xmlns:a16="http://schemas.microsoft.com/office/drawing/2014/main" id="{87097793-0364-4C50-978B-ED3E93E2E1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8000" b="94222" l="9778" r="89778">
                          <a14:foregroundMark x1="37333" y1="17333" x2="42667" y2="30667"/>
                          <a14:foregroundMark x1="33778" y1="20889" x2="52444" y2="63556"/>
                          <a14:foregroundMark x1="52444" y1="63556" x2="60889" y2="71556"/>
                          <a14:foregroundMark x1="30222" y1="82222" x2="62667" y2="42222"/>
                          <a14:foregroundMark x1="62667" y1="42222" x2="67556" y2="19556"/>
                          <a14:foregroundMark x1="67556" y1="19556" x2="46667" y2="8444"/>
                          <a14:foregroundMark x1="46667" y1="8444" x2="43111" y2="8444"/>
                          <a14:foregroundMark x1="56889" y1="63111" x2="71111" y2="80444"/>
                          <a14:foregroundMark x1="71111" y1="80444" x2="67556" y2="81333"/>
                          <a14:foregroundMark x1="68444" y1="94222" x2="68444" y2="942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49241" y="3196953"/>
              <a:ext cx="241009" cy="2410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0" name="Imagem 109">
              <a:extLst>
                <a:ext uri="{FF2B5EF4-FFF2-40B4-BE49-F238E27FC236}">
                  <a16:creationId xmlns:a16="http://schemas.microsoft.com/office/drawing/2014/main" id="{4CA847E6-1E0E-40F8-84D3-6EE8FC102834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>
              <a:duotone>
                <a:prstClr val="black"/>
                <a:schemeClr val="bg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rightnessContrast bright="7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33806" y="4181719"/>
              <a:ext cx="230813" cy="186634"/>
            </a:xfrm>
            <a:prstGeom prst="rect">
              <a:avLst/>
            </a:prstGeom>
          </p:spPr>
        </p:pic>
        <p:pic>
          <p:nvPicPr>
            <p:cNvPr id="117" name="Imagem 116">
              <a:extLst>
                <a:ext uri="{FF2B5EF4-FFF2-40B4-BE49-F238E27FC236}">
                  <a16:creationId xmlns:a16="http://schemas.microsoft.com/office/drawing/2014/main" id="{F828CE19-9564-43A0-940D-1B0FC8BC2D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print">
              <a:duotone>
                <a:prstClr val="black"/>
                <a:schemeClr val="bg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9">
                      <a14:imgEffect>
                        <a14:backgroundRemoval t="5778" b="96000" l="9778" r="89778">
                          <a14:foregroundMark x1="40889" y1="12444" x2="40889" y2="12444"/>
                          <a14:foregroundMark x1="40889" y1="5778" x2="40889" y2="5778"/>
                          <a14:foregroundMark x1="24889" y1="94222" x2="24889" y2="94222"/>
                          <a14:foregroundMark x1="64889" y1="96000" x2="64889" y2="96000"/>
                        </a14:backgroundRemoval>
                      </a14:imgEffect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71041" y="4039742"/>
              <a:ext cx="328611" cy="328611"/>
            </a:xfrm>
            <a:prstGeom prst="rect">
              <a:avLst/>
            </a:prstGeom>
          </p:spPr>
        </p:pic>
        <p:pic>
          <p:nvPicPr>
            <p:cNvPr id="1029" name="Picture 5" descr="Image result for suicide icon">
              <a:hlinkClick r:id="rId20"/>
              <a:extLst>
                <a:ext uri="{FF2B5EF4-FFF2-40B4-BE49-F238E27FC236}">
                  <a16:creationId xmlns:a16="http://schemas.microsoft.com/office/drawing/2014/main" id="{4544C201-4709-45A1-86CF-565327A200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22">
                      <a14:imgEffect>
                        <a14:backgroundRemoval t="8808" b="95855" l="9924" r="89695">
                          <a14:foregroundMark x1="50763" y1="95855" x2="50763" y2="95855"/>
                          <a14:foregroundMark x1="50000" y1="22798" x2="50000" y2="22798"/>
                          <a14:foregroundMark x1="50382" y1="8808" x2="50382" y2="880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59344" y="4984818"/>
              <a:ext cx="468532" cy="3451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0" name="Imagem 119">
              <a:extLst>
                <a:ext uri="{FF2B5EF4-FFF2-40B4-BE49-F238E27FC236}">
                  <a16:creationId xmlns:a16="http://schemas.microsoft.com/office/drawing/2014/main" id="{7E6AFB09-6794-4106-A00A-55D549D2DBE6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7200417" y="4984818"/>
              <a:ext cx="328611" cy="328611"/>
            </a:xfrm>
            <a:prstGeom prst="rect">
              <a:avLst/>
            </a:prstGeom>
          </p:spPr>
        </p:pic>
        <p:pic>
          <p:nvPicPr>
            <p:cNvPr id="125" name="Imagem 124">
              <a:extLst>
                <a:ext uri="{FF2B5EF4-FFF2-40B4-BE49-F238E27FC236}">
                  <a16:creationId xmlns:a16="http://schemas.microsoft.com/office/drawing/2014/main" id="{89BB5FAC-F08E-4D51-A224-72C8AC94D6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45371" y="5980181"/>
              <a:ext cx="428987" cy="428987"/>
            </a:xfrm>
            <a:prstGeom prst="rect">
              <a:avLst/>
            </a:prstGeom>
          </p:spPr>
        </p:pic>
        <p:pic>
          <p:nvPicPr>
            <p:cNvPr id="127" name="Imagem 126">
              <a:extLst>
                <a:ext uri="{FF2B5EF4-FFF2-40B4-BE49-F238E27FC236}">
                  <a16:creationId xmlns:a16="http://schemas.microsoft.com/office/drawing/2014/main" id="{62429C7C-D6F9-4680-AD4A-33C1941D384A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26">
                      <a14:imgEffect>
                        <a14:backgroundRemoval t="8500" b="92000" l="10000" r="90000">
                          <a14:foregroundMark x1="50500" y1="8500" x2="50500" y2="8500"/>
                          <a14:foregroundMark x1="60500" y1="92000" x2="60500" y2="92000"/>
                          <a14:foregroundMark x1="50500" y1="63000" x2="50500" y2="630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53325" y="5910042"/>
              <a:ext cx="536421" cy="536421"/>
            </a:xfrm>
            <a:prstGeom prst="rect">
              <a:avLst/>
            </a:prstGeom>
          </p:spPr>
        </p:pic>
        <p:pic>
          <p:nvPicPr>
            <p:cNvPr id="131" name="Picture 3" descr="Image result for cancer icon">
              <a:hlinkClick r:id="rId13"/>
              <a:extLst>
                <a:ext uri="{FF2B5EF4-FFF2-40B4-BE49-F238E27FC236}">
                  <a16:creationId xmlns:a16="http://schemas.microsoft.com/office/drawing/2014/main" id="{64317DA0-3DEF-444F-A572-D0480094F0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8000" b="94222" l="9778" r="89778">
                          <a14:foregroundMark x1="37333" y1="17333" x2="42667" y2="30667"/>
                          <a14:foregroundMark x1="33778" y1="20889" x2="52444" y2="63556"/>
                          <a14:foregroundMark x1="52444" y1="63556" x2="60889" y2="71556"/>
                          <a14:foregroundMark x1="30222" y1="82222" x2="62667" y2="42222"/>
                          <a14:foregroundMark x1="62667" y1="42222" x2="67556" y2="19556"/>
                          <a14:foregroundMark x1="67556" y1="19556" x2="46667" y2="8444"/>
                          <a14:foregroundMark x1="46667" y1="8444" x2="43111" y2="8444"/>
                          <a14:foregroundMark x1="56889" y1="63111" x2="71111" y2="80444"/>
                          <a14:foregroundMark x1="71111" y1="80444" x2="67556" y2="81333"/>
                          <a14:foregroundMark x1="68444" y1="94222" x2="68444" y2="942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59047" y="4219892"/>
              <a:ext cx="241009" cy="2410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2" name="Imagem 131">
              <a:extLst>
                <a:ext uri="{FF2B5EF4-FFF2-40B4-BE49-F238E27FC236}">
                  <a16:creationId xmlns:a16="http://schemas.microsoft.com/office/drawing/2014/main" id="{363E6873-97E4-4DB5-B587-BFE36F9F49A1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>
              <a:duotone>
                <a:prstClr val="black"/>
                <a:schemeClr val="bg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rightnessContrast bright="7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6154" y="4816457"/>
              <a:ext cx="230813" cy="186634"/>
            </a:xfrm>
            <a:prstGeom prst="rect">
              <a:avLst/>
            </a:prstGeom>
          </p:spPr>
        </p:pic>
        <p:pic>
          <p:nvPicPr>
            <p:cNvPr id="133" name="Imagem 132">
              <a:extLst>
                <a:ext uri="{FF2B5EF4-FFF2-40B4-BE49-F238E27FC236}">
                  <a16:creationId xmlns:a16="http://schemas.microsoft.com/office/drawing/2014/main" id="{A6014782-EE27-4B47-95F1-3AC85C7AFE68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print">
              <a:duotone>
                <a:prstClr val="black"/>
                <a:schemeClr val="bg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9">
                      <a14:imgEffect>
                        <a14:backgroundRemoval t="5778" b="96000" l="9778" r="89778">
                          <a14:foregroundMark x1="40889" y1="12444" x2="40889" y2="12444"/>
                          <a14:foregroundMark x1="40889" y1="5778" x2="40889" y2="5778"/>
                          <a14:foregroundMark x1="24889" y1="94222" x2="24889" y2="94222"/>
                          <a14:foregroundMark x1="64889" y1="96000" x2="64889" y2="96000"/>
                        </a14:backgroundRemoval>
                      </a14:imgEffect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5703" y="5341229"/>
              <a:ext cx="328611" cy="328611"/>
            </a:xfrm>
            <a:prstGeom prst="rect">
              <a:avLst/>
            </a:prstGeom>
          </p:spPr>
        </p:pic>
        <p:pic>
          <p:nvPicPr>
            <p:cNvPr id="134" name="Imagem 133">
              <a:extLst>
                <a:ext uri="{FF2B5EF4-FFF2-40B4-BE49-F238E27FC236}">
                  <a16:creationId xmlns:a16="http://schemas.microsoft.com/office/drawing/2014/main" id="{519CCD9D-7212-405A-9A10-2D7B23568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1953737" y="5890839"/>
              <a:ext cx="328611" cy="328611"/>
            </a:xfrm>
            <a:prstGeom prst="rect">
              <a:avLst/>
            </a:prstGeom>
          </p:spPr>
        </p:pic>
        <p:pic>
          <p:nvPicPr>
            <p:cNvPr id="135" name="Imagem 134">
              <a:extLst>
                <a:ext uri="{FF2B5EF4-FFF2-40B4-BE49-F238E27FC236}">
                  <a16:creationId xmlns:a16="http://schemas.microsoft.com/office/drawing/2014/main" id="{EB6D21FD-860B-4A0C-8262-B3E6D8880D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943" y="6036588"/>
              <a:ext cx="258084" cy="258084"/>
            </a:xfrm>
            <a:prstGeom prst="rect">
              <a:avLst/>
            </a:prstGeom>
          </p:spPr>
        </p:pic>
        <p:pic>
          <p:nvPicPr>
            <p:cNvPr id="136" name="Imagem 135">
              <a:extLst>
                <a:ext uri="{FF2B5EF4-FFF2-40B4-BE49-F238E27FC236}">
                  <a16:creationId xmlns:a16="http://schemas.microsoft.com/office/drawing/2014/main" id="{BA2A1D97-1A2D-4998-A8B2-F10D7B069DCD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29">
                      <a14:imgEffect>
                        <a14:backgroundRemoval t="8500" b="92000" l="10000" r="90000">
                          <a14:foregroundMark x1="50500" y1="8500" x2="50500" y2="8500"/>
                          <a14:foregroundMark x1="60500" y1="92000" x2="60500" y2="92000"/>
                          <a14:foregroundMark x1="50500" y1="63000" x2="50500" y2="630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894" y="5373216"/>
              <a:ext cx="383739" cy="383739"/>
            </a:xfrm>
            <a:prstGeom prst="rect">
              <a:avLst/>
            </a:prstGeom>
          </p:spPr>
        </p:pic>
        <p:pic>
          <p:nvPicPr>
            <p:cNvPr id="137" name="Picture 5" descr="Image result for suicide icon">
              <a:hlinkClick r:id="rId20"/>
              <a:extLst>
                <a:ext uri="{FF2B5EF4-FFF2-40B4-BE49-F238E27FC236}">
                  <a16:creationId xmlns:a16="http://schemas.microsoft.com/office/drawing/2014/main" id="{ADDA3B07-64FB-4A59-90EE-F055A2248E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22">
                      <a14:imgEffect>
                        <a14:backgroundRemoval t="8808" b="95855" l="9924" r="89695">
                          <a14:foregroundMark x1="50763" y1="95855" x2="50763" y2="95855"/>
                          <a14:foregroundMark x1="50000" y1="22798" x2="50000" y2="22798"/>
                          <a14:foregroundMark x1="50382" y1="8808" x2="50382" y2="880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925" y="4790128"/>
              <a:ext cx="468532" cy="3451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4" name="Imagem 1023">
              <a:extLst>
                <a:ext uri="{FF2B5EF4-FFF2-40B4-BE49-F238E27FC236}">
                  <a16:creationId xmlns:a16="http://schemas.microsoft.com/office/drawing/2014/main" id="{0A9EBAC3-1B6B-4033-9745-0659F0CDFA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0">
              <a:extLst>
                <a:ext uri="{BEBA8EAE-BF5A-486C-A8C5-ECC9F3942E4B}">
                  <a14:imgProps xmlns:a14="http://schemas.microsoft.com/office/drawing/2010/main">
                    <a14:imgLayer r:embed="rId31">
                      <a14:imgEffect>
                        <a14:brightnessContrast bright="-40000"/>
                      </a14:imgEffect>
                    </a14:imgLayer>
                  </a14:imgProps>
                </a:ext>
              </a:extLst>
            </a:blip>
            <a:srcRect l="35830" t="33857" r="33560" b="14035"/>
            <a:stretch/>
          </p:blipFill>
          <p:spPr>
            <a:xfrm>
              <a:off x="6426774" y="1092172"/>
              <a:ext cx="1919053" cy="1837643"/>
            </a:xfrm>
            <a:prstGeom prst="rect">
              <a:avLst/>
            </a:prstGeom>
          </p:spPr>
        </p:pic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A3E237FC-2CD9-4075-BE0C-C9D1BFD8C0BA}"/>
                </a:ext>
              </a:extLst>
            </p:cNvPr>
            <p:cNvSpPr/>
            <p:nvPr/>
          </p:nvSpPr>
          <p:spPr>
            <a:xfrm>
              <a:off x="3380326" y="5816162"/>
              <a:ext cx="154076" cy="170696"/>
            </a:xfrm>
            <a:prstGeom prst="ellipse">
              <a:avLst/>
            </a:prstGeom>
            <a:solidFill>
              <a:srgbClr val="8C4C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929567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9" name="Text Placeholder 28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PT" sz="16600" dirty="0"/>
              <a:t>02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1222" y="3214686"/>
            <a:ext cx="6786578" cy="3033714"/>
          </a:xfrm>
          <a:solidFill>
            <a:srgbClr val="FFFFFF">
              <a:alpha val="80000"/>
            </a:srgbClr>
          </a:solidFill>
        </p:spPr>
        <p:txBody>
          <a:bodyPr rIns="288000">
            <a:noAutofit/>
          </a:bodyPr>
          <a:lstStyle/>
          <a:p>
            <a:pPr marL="0" algn="r"/>
            <a:r>
              <a:rPr lang="pt-PT" sz="6000" dirty="0"/>
              <a:t>Visual </a:t>
            </a:r>
            <a:r>
              <a:rPr lang="pt-PT" sz="6000" dirty="0" err="1"/>
              <a:t>encoding</a:t>
            </a:r>
            <a:endParaRPr lang="pt-PT" sz="60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Encoding</a:t>
            </a:r>
            <a:endParaRPr lang="pt-P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85860"/>
            <a:ext cx="8579296" cy="5214974"/>
          </a:xfrm>
        </p:spPr>
        <p:txBody>
          <a:bodyPr>
            <a:noAutofit/>
          </a:bodyPr>
          <a:lstStyle/>
          <a:p>
            <a:r>
              <a:rPr lang="en-US" dirty="0"/>
              <a:t>Choropleth map health influencers | Relating country with health influencer:</a:t>
            </a:r>
          </a:p>
          <a:p>
            <a:r>
              <a:rPr lang="en-US" dirty="0"/>
              <a:t>Visual Encoding:</a:t>
            </a:r>
          </a:p>
          <a:p>
            <a:r>
              <a:rPr lang="en-US" sz="2800" dirty="0">
                <a:solidFill>
                  <a:schemeClr val="tx1"/>
                </a:solidFill>
              </a:rPr>
              <a:t>Map -&gt; </a:t>
            </a:r>
            <a:r>
              <a:rPr lang="en-US" sz="2800" dirty="0" err="1">
                <a:solidFill>
                  <a:schemeClr val="tx1"/>
                </a:solidFill>
              </a:rPr>
              <a:t>Colour</a:t>
            </a:r>
            <a:r>
              <a:rPr lang="en-US" sz="2800" dirty="0">
                <a:solidFill>
                  <a:schemeClr val="tx1"/>
                </a:solidFill>
              </a:rPr>
              <a:t>: filling each country with the </a:t>
            </a:r>
            <a:r>
              <a:rPr lang="en-US" sz="2800" dirty="0" err="1">
                <a:solidFill>
                  <a:schemeClr val="tx1"/>
                </a:solidFill>
              </a:rPr>
              <a:t>colour</a:t>
            </a:r>
            <a:r>
              <a:rPr lang="en-US" sz="2800" dirty="0">
                <a:solidFill>
                  <a:schemeClr val="tx1"/>
                </a:solidFill>
              </a:rPr>
              <a:t> of the</a:t>
            </a:r>
          </a:p>
          <a:p>
            <a:r>
              <a:rPr lang="en-US" sz="2800" dirty="0">
                <a:solidFill>
                  <a:schemeClr val="tx1"/>
                </a:solidFill>
              </a:rPr>
              <a:t>Selected variable.</a:t>
            </a:r>
          </a:p>
          <a:p>
            <a:r>
              <a:rPr lang="en-US" sz="2800" dirty="0">
                <a:solidFill>
                  <a:schemeClr val="tx1"/>
                </a:solidFill>
              </a:rPr>
              <a:t>Channel -&gt; </a:t>
            </a:r>
            <a:r>
              <a:rPr lang="en-US" sz="2800" dirty="0" err="1">
                <a:solidFill>
                  <a:schemeClr val="tx1"/>
                </a:solidFill>
              </a:rPr>
              <a:t>colour</a:t>
            </a:r>
            <a:r>
              <a:rPr lang="en-US" sz="2800" dirty="0">
                <a:solidFill>
                  <a:schemeClr val="tx1"/>
                </a:solidFill>
              </a:rPr>
              <a:t> -&gt; hue: a higher value for the hue represents a higher value of the selected variable.</a:t>
            </a:r>
          </a:p>
          <a:p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42815108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Encoding</a:t>
            </a:r>
            <a:endParaRPr lang="pt-P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85860"/>
            <a:ext cx="8229600" cy="5214974"/>
          </a:xfrm>
        </p:spPr>
        <p:txBody>
          <a:bodyPr>
            <a:noAutofit/>
          </a:bodyPr>
          <a:lstStyle/>
          <a:p>
            <a:r>
              <a:rPr lang="en-US" dirty="0"/>
              <a:t>Scatter plot as small multiples| Relation between health factors and influencers:</a:t>
            </a:r>
          </a:p>
          <a:p>
            <a:r>
              <a:rPr lang="en-US" dirty="0"/>
              <a:t>Visual Encoding:</a:t>
            </a:r>
          </a:p>
          <a:p>
            <a:r>
              <a:rPr lang="en-US" sz="2800" dirty="0">
                <a:solidFill>
                  <a:schemeClr val="tx1"/>
                </a:solidFill>
              </a:rPr>
              <a:t>	Marks -&gt; Point: represents a pair (health variable, health influencer) </a:t>
            </a:r>
          </a:p>
          <a:p>
            <a:r>
              <a:rPr lang="en-US" sz="2800" dirty="0">
                <a:solidFill>
                  <a:schemeClr val="tx1"/>
                </a:solidFill>
              </a:rPr>
              <a:t>	 Marks -&gt; Line: represents the linear approximation of the scatterplot between the 2 variables.</a:t>
            </a:r>
          </a:p>
          <a:p>
            <a:r>
              <a:rPr lang="en-US" sz="4000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69173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Encoding</a:t>
            </a:r>
            <a:endParaRPr lang="pt-P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85860"/>
            <a:ext cx="8229600" cy="5214974"/>
          </a:xfrm>
        </p:spPr>
        <p:txBody>
          <a:bodyPr>
            <a:noAutofit/>
          </a:bodyPr>
          <a:lstStyle/>
          <a:p>
            <a:r>
              <a:rPr lang="en-US" dirty="0"/>
              <a:t>Scatter plot as small multiples| Relation between health factors and influencers:</a:t>
            </a:r>
          </a:p>
          <a:p>
            <a:r>
              <a:rPr lang="en-US" dirty="0"/>
              <a:t>Visual Encoding: (Cont.)</a:t>
            </a:r>
          </a:p>
          <a:p>
            <a:r>
              <a:rPr lang="en-US" sz="2800" dirty="0">
                <a:solidFill>
                  <a:schemeClr val="tx1"/>
                </a:solidFill>
              </a:rPr>
              <a:t>	Channel -&gt; position: represents the position of the point in a Cartesian axis. </a:t>
            </a:r>
          </a:p>
          <a:p>
            <a:r>
              <a:rPr lang="en-US" sz="2800" dirty="0">
                <a:solidFill>
                  <a:schemeClr val="tx1"/>
                </a:solidFill>
              </a:rPr>
              <a:t>	Pictograph -&gt; Represents the respective health variable being correlated with health influencer</a:t>
            </a:r>
          </a:p>
          <a:p>
            <a:r>
              <a:rPr lang="en-US" sz="4000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8746036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Encoding</a:t>
            </a:r>
            <a:endParaRPr lang="pt-P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Star plot| Correlation coefficient between health influencers and factors:</a:t>
            </a:r>
          </a:p>
          <a:p>
            <a:r>
              <a:rPr lang="en-US" dirty="0"/>
              <a:t>Visual Encoding:</a:t>
            </a:r>
          </a:p>
          <a:p>
            <a:r>
              <a:rPr lang="en-US" dirty="0">
                <a:solidFill>
                  <a:schemeClr val="tx1"/>
                </a:solidFill>
              </a:rPr>
              <a:t>	Marks -&gt; Point: represents the correlation coefficient normalized between 0 and 1.</a:t>
            </a:r>
          </a:p>
          <a:p>
            <a:r>
              <a:rPr lang="en-US" dirty="0">
                <a:solidFill>
                  <a:schemeClr val="tx1"/>
                </a:solidFill>
              </a:rPr>
              <a:t>	Channel -&gt; </a:t>
            </a:r>
            <a:r>
              <a:rPr lang="en-US" dirty="0" err="1">
                <a:solidFill>
                  <a:schemeClr val="tx1"/>
                </a:solidFill>
              </a:rPr>
              <a:t>colour</a:t>
            </a:r>
            <a:r>
              <a:rPr lang="en-US" dirty="0">
                <a:solidFill>
                  <a:schemeClr val="tx1"/>
                </a:solidFill>
              </a:rPr>
              <a:t> -&gt; hue: The </a:t>
            </a:r>
            <a:r>
              <a:rPr lang="en-US" dirty="0" err="1">
                <a:solidFill>
                  <a:schemeClr val="tx1"/>
                </a:solidFill>
              </a:rPr>
              <a:t>colour</a:t>
            </a:r>
            <a:r>
              <a:rPr lang="en-US" dirty="0">
                <a:solidFill>
                  <a:schemeClr val="tx1"/>
                </a:solidFill>
              </a:rPr>
              <a:t> of the area between the points in the start chart represents the variable being </a:t>
            </a:r>
            <a:r>
              <a:rPr lang="en-US" dirty="0" err="1">
                <a:solidFill>
                  <a:schemeClr val="tx1"/>
                </a:solidFill>
              </a:rPr>
              <a:t>analysed</a:t>
            </a:r>
            <a:r>
              <a:rPr lang="en-US" dirty="0">
                <a:solidFill>
                  <a:schemeClr val="tx1"/>
                </a:solidFill>
              </a:rPr>
              <a:t>. 	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3135346"/>
      </p:ext>
    </p:extLst>
  </p:cSld>
  <p:clrMapOvr>
    <a:masterClrMapping/>
  </p:clrMapOvr>
</p:sld>
</file>

<file path=ppt/theme/theme1.xml><?xml version="1.0" encoding="utf-8"?>
<a:theme xmlns:a="http://schemas.openxmlformats.org/drawingml/2006/main" name="template-gvip">
  <a:themeElements>
    <a:clrScheme name="GVIP">
      <a:dk1>
        <a:srgbClr val="000000"/>
      </a:dk1>
      <a:lt1>
        <a:srgbClr val="FFFFFF"/>
      </a:lt1>
      <a:dk2>
        <a:srgbClr val="1D3B59"/>
      </a:dk2>
      <a:lt2>
        <a:srgbClr val="336699"/>
      </a:lt2>
      <a:accent1>
        <a:srgbClr val="2A9300"/>
      </a:accent1>
      <a:accent2>
        <a:srgbClr val="CF8C00"/>
      </a:accent2>
      <a:accent3>
        <a:srgbClr val="00A0BD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template-gvip</Template>
  <TotalTime>3409</TotalTime>
  <Words>293</Words>
  <Application>Microsoft Office PowerPoint</Application>
  <PresentationFormat>Apresentação no Ecrã (4:3)</PresentationFormat>
  <Paragraphs>85</Paragraphs>
  <Slides>15</Slides>
  <Notes>11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15</vt:i4>
      </vt:variant>
    </vt:vector>
  </HeadingPairs>
  <TitlesOfParts>
    <vt:vector size="19" baseType="lpstr">
      <vt:lpstr>Abadi Extra Light</vt:lpstr>
      <vt:lpstr>Arial</vt:lpstr>
      <vt:lpstr>Calibri</vt:lpstr>
      <vt:lpstr>template-gvip</vt:lpstr>
      <vt:lpstr>Information Visualization Visualization Sketch</vt:lpstr>
      <vt:lpstr>Overview</vt:lpstr>
      <vt:lpstr>Overview</vt:lpstr>
      <vt:lpstr>Overview</vt:lpstr>
      <vt:lpstr>Visual encoding</vt:lpstr>
      <vt:lpstr>Visual Encoding</vt:lpstr>
      <vt:lpstr>Visual Encoding</vt:lpstr>
      <vt:lpstr>Visual Encoding</vt:lpstr>
      <vt:lpstr>Visual Encoding</vt:lpstr>
      <vt:lpstr>Visual Encoding</vt:lpstr>
      <vt:lpstr>Visual Encoding</vt:lpstr>
      <vt:lpstr>Visual Encoding</vt:lpstr>
      <vt:lpstr>Visual Encoding</vt:lpstr>
      <vt:lpstr>Answering the Questions</vt:lpstr>
      <vt:lpstr>Question &lt;n&gt;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Color and Video</dc:title>
  <dc:creator>Daniel</dc:creator>
  <cp:lastModifiedBy>João Tiago Aparício</cp:lastModifiedBy>
  <cp:revision>356</cp:revision>
  <dcterms:created xsi:type="dcterms:W3CDTF">2010-04-13T09:45:33Z</dcterms:created>
  <dcterms:modified xsi:type="dcterms:W3CDTF">2019-10-29T20:52:33Z</dcterms:modified>
</cp:coreProperties>
</file>